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5" r:id="rId2"/>
    <p:sldId id="854" r:id="rId3"/>
    <p:sldId id="840" r:id="rId4"/>
    <p:sldId id="849" r:id="rId5"/>
    <p:sldId id="841" r:id="rId6"/>
    <p:sldId id="555" r:id="rId7"/>
    <p:sldId id="842" r:id="rId8"/>
    <p:sldId id="843" r:id="rId9"/>
    <p:sldId id="844" r:id="rId10"/>
    <p:sldId id="850" r:id="rId11"/>
    <p:sldId id="851" r:id="rId12"/>
    <p:sldId id="853" r:id="rId13"/>
    <p:sldId id="855" r:id="rId14"/>
    <p:sldId id="856" r:id="rId15"/>
    <p:sldId id="839" r:id="rId16"/>
    <p:sldId id="848" r:id="rId17"/>
  </p:sldIdLst>
  <p:sldSz cx="9144000" cy="5143500" type="screen16x9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orient="horz" pos="2346" userDrawn="1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2890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4694">
          <p15:clr>
            <a:srgbClr val="A4A3A4"/>
          </p15:clr>
        </p15:guide>
        <p15:guide id="7" pos="340">
          <p15:clr>
            <a:srgbClr val="A4A3A4"/>
          </p15:clr>
        </p15:guide>
        <p15:guide id="8" pos="1973">
          <p15:clr>
            <a:srgbClr val="A4A3A4"/>
          </p15:clr>
        </p15:guide>
        <p15:guide id="9" pos="4105">
          <p15:clr>
            <a:srgbClr val="A4A3A4"/>
          </p15:clr>
        </p15:guide>
        <p15:guide id="10" pos="5465">
          <p15:clr>
            <a:srgbClr val="A4A3A4"/>
          </p15:clr>
        </p15:guide>
        <p15:guide id="11" pos="839">
          <p15:clr>
            <a:srgbClr val="A4A3A4"/>
          </p15:clr>
        </p15:guide>
        <p15:guide id="12" pos="2880">
          <p15:clr>
            <a:srgbClr val="A4A3A4"/>
          </p15:clr>
        </p15:guide>
        <p15:guide id="13" orient="horz" pos="985" userDrawn="1">
          <p15:clr>
            <a:srgbClr val="A4A3A4"/>
          </p15:clr>
        </p15:guide>
        <p15:guide id="14" orient="horz" pos="1756">
          <p15:clr>
            <a:srgbClr val="A4A3A4"/>
          </p15:clr>
        </p15:guide>
        <p15:guide id="15" orient="horz" pos="464">
          <p15:clr>
            <a:srgbClr val="A4A3A4"/>
          </p15:clr>
        </p15:guide>
        <p15:guide id="16" orient="horz" pos="2164" userDrawn="1">
          <p15:clr>
            <a:srgbClr val="A4A3A4"/>
          </p15:clr>
        </p15:guide>
        <p15:guide id="17" orient="horz" pos="30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2941"/>
    <a:srgbClr val="00FF00"/>
    <a:srgbClr val="66FF33"/>
    <a:srgbClr val="79A5AD"/>
    <a:srgbClr val="234376"/>
    <a:srgbClr val="79A6AC"/>
    <a:srgbClr val="000041"/>
    <a:srgbClr val="003366"/>
    <a:srgbClr val="46433D"/>
    <a:srgbClr val="633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12" autoAdjust="0"/>
  </p:normalViewPr>
  <p:slideViewPr>
    <p:cSldViewPr>
      <p:cViewPr varScale="1">
        <p:scale>
          <a:sx n="162" d="100"/>
          <a:sy n="162" d="100"/>
        </p:scale>
        <p:origin x="125" y="106"/>
      </p:cViewPr>
      <p:guideLst>
        <p:guide orient="horz" pos="1302"/>
        <p:guide orient="horz" pos="2346"/>
        <p:guide orient="horz" pos="618"/>
        <p:guide orient="horz" pos="2890"/>
        <p:guide orient="horz" pos="4020"/>
        <p:guide pos="4694"/>
        <p:guide pos="340"/>
        <p:guide pos="1973"/>
        <p:guide pos="4105"/>
        <p:guide pos="5465"/>
        <p:guide pos="839"/>
        <p:guide pos="2880"/>
        <p:guide orient="horz" pos="985"/>
        <p:guide orient="horz" pos="1756"/>
        <p:guide orient="horz" pos="464"/>
        <p:guide orient="horz" pos="2164"/>
        <p:guide orient="horz" pos="3015"/>
      </p:guideLst>
    </p:cSldViewPr>
  </p:slideViewPr>
  <p:outlineViewPr>
    <p:cViewPr>
      <p:scale>
        <a:sx n="33" d="100"/>
        <a:sy n="33" d="100"/>
      </p:scale>
      <p:origin x="19" y="547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BEF0DB-145E-4CA8-B263-335E0F8E78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6627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2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11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7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1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0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6EB7A-811C-6850-47D8-219CD294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F6D5347-62F8-C92D-837D-552202BEB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2DA9580-3AA0-0EA9-62CB-8B2C929B0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4269C8B-CAA6-4008-CFDA-97718C299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8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1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0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8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79088-A654-4A2A-913B-99CBFF89F647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7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6DA7-6E96-41EC-B868-90DAE3498F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287620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9BEBB-86C7-4D3C-800F-5FA1DB7791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27176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9094-6A73-4657-84B9-4906D8CFC7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602943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A2128-F4EC-4169-8FCB-2FF679959F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286571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C4FE-E8E4-4F40-BAEA-B8FA6CED0A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565552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6555-EBAF-4F1A-A46C-EB52FED43C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156870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581B5-9B07-4747-BB36-EEFB6F34DB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548695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25E5-4F4D-407C-9626-8F8F3FDA8C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158121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4122-B520-4C41-9C90-96CCBDB917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062152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1546-FD74-4581-8C8F-5BDA69C018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13498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E008-15C1-474C-9625-84C6FBB14E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797777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0121-5233-48B5-841B-E3E958617E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377999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0203-5C63-4BA1-8522-BE7B81D60D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2303015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43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8CC67A-2F0D-4E47-8303-D456A823DF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4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10" Type="http://schemas.openxmlformats.org/officeDocument/2006/relationships/image" Target="../media/image12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4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3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4.pn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4.pn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/>
          </p:cNvSpPr>
          <p:nvPr/>
        </p:nvSpPr>
        <p:spPr>
          <a:xfrm>
            <a:off x="5436096" y="3575922"/>
            <a:ext cx="2304256" cy="322602"/>
          </a:xfrm>
          <a:prstGeom prst="rect">
            <a:avLst/>
          </a:prstGeom>
          <a:effectLst/>
        </p:spPr>
        <p:txBody>
          <a:bodyPr vert="horz" anchor="t">
            <a:normAutofit fontScale="92500" lnSpcReduction="20000"/>
          </a:bodyPr>
          <a:lstStyle>
            <a:lvl1pPr marL="374904" indent="-342900" algn="l" rtl="0" eaLnBrk="1" latinLnBrk="0" hangingPunct="1">
              <a:spcBef>
                <a:spcPts val="700"/>
              </a:spcBef>
              <a:buSzPct val="95000"/>
              <a:buFont typeface="Wingdings"/>
              <a:buNone/>
              <a:defRPr kumimoji="0" lang="it-IT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lang="it-IT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lang="it-IT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lang="it-IT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lang="it-IT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74904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Dott. Stefano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Cernic</a:t>
            </a:r>
            <a:endParaRPr kumimoji="0" lang="it-IT" sz="1800" b="1" i="1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0640207-026D-BC78-F0DE-F6C64F515547}"/>
              </a:ext>
            </a:extLst>
          </p:cNvPr>
          <p:cNvSpPr txBox="1">
            <a:spLocks/>
          </p:cNvSpPr>
          <p:nvPr/>
        </p:nvSpPr>
        <p:spPr>
          <a:xfrm>
            <a:off x="5009748" y="4530579"/>
            <a:ext cx="3312368" cy="460758"/>
          </a:xfrm>
          <a:prstGeom prst="rect">
            <a:avLst/>
          </a:prstGeom>
          <a:effectLst/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it-IT" alt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DAI Diagnostica per Immagini – Osp. di Cattinara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UCO Radiologia Diagnostica ed Interventistica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73" y="4389578"/>
            <a:ext cx="742760" cy="742760"/>
          </a:xfrm>
          <a:prstGeom prst="rect">
            <a:avLst/>
          </a:prstGeom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4355825" y="540293"/>
            <a:ext cx="4017948" cy="272617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it-IT" sz="4000" b="1" kern="1200" cap="all" spc="-150" baseline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-150" normalizeH="0" baseline="0" noProof="0" dirty="0">
                <a:ln/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RADIOLOGO INTERVENTISTA: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all" spc="-15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i="1" dirty="0">
                <a:solidFill>
                  <a:sysClr val="window" lastClr="FFFFFF"/>
                </a:solidFill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«drenaggi impossibili»</a:t>
            </a:r>
            <a:endParaRPr kumimoji="0" lang="it-IT" sz="2800" b="1" i="1" u="none" strike="noStrike" kern="1200" cap="all" spc="-150" normalizeH="0" noProof="0" dirty="0">
              <a:ln/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baseline="0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739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9"/>
            <a:ext cx="1800200" cy="31284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624" y="145002"/>
            <a:ext cx="6768752" cy="47180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8585E0-08EF-AF8B-364A-CF276E5DA04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12711"/>
            <a:ext cx="4014094" cy="983303"/>
          </a:xfrm>
          <a:prstGeom prst="rect">
            <a:avLst/>
          </a:prstGeom>
        </p:spPr>
        <p:txBody>
          <a:bodyPr vert="horz" lIns="68572" tIns="34286" rIns="68572" bIns="34286" rtlCol="0">
            <a:noAutofit/>
          </a:bodyPr>
          <a:lstStyle>
            <a:lvl1pPr marL="28342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6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842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977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11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25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388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525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66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Maschio</a:t>
            </a:r>
            <a:r>
              <a:rPr lang="en-US" alt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66 aa </a:t>
            </a:r>
            <a:r>
              <a:rPr lang="en-US" alt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</a:t>
            </a:r>
            <a:r>
              <a:rPr lang="en-US" alt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prostatectomia</a:t>
            </a:r>
            <a:r>
              <a:rPr lang="en-US" alt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peritonite</a:t>
            </a:r>
            <a:r>
              <a:rPr lang="en-US" alt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alt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perforazione</a:t>
            </a:r>
            <a:r>
              <a:rPr lang="en-US" alt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retto</a:t>
            </a:r>
            <a:endParaRPr lang="en-US" alt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it-IT" altLang="it-IT" sz="1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Drenaggio intra-operatorio </a:t>
            </a:r>
            <a:r>
              <a:rPr lang="it-IT" altLang="it-IT" sz="1200" dirty="0" err="1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ecoguidato</a:t>
            </a:r>
            <a:r>
              <a:rPr lang="it-IT" altLang="it-IT" sz="1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3" b="19956"/>
          <a:stretch/>
        </p:blipFill>
        <p:spPr>
          <a:xfrm>
            <a:off x="251520" y="603941"/>
            <a:ext cx="2160000" cy="151216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7" b="20047"/>
          <a:stretch/>
        </p:blipFill>
        <p:spPr>
          <a:xfrm>
            <a:off x="2702564" y="718385"/>
            <a:ext cx="2160000" cy="129614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0" b="22379"/>
          <a:stretch/>
        </p:blipFill>
        <p:spPr>
          <a:xfrm>
            <a:off x="955426" y="2313407"/>
            <a:ext cx="2160000" cy="144016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Freccia circolare a destra 9"/>
          <p:cNvSpPr/>
          <p:nvPr/>
        </p:nvSpPr>
        <p:spPr>
          <a:xfrm rot="20153377">
            <a:off x="224458" y="2381389"/>
            <a:ext cx="504056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9" b="16161"/>
          <a:stretch/>
        </p:blipFill>
        <p:spPr>
          <a:xfrm>
            <a:off x="5652120" y="266223"/>
            <a:ext cx="2160000" cy="136815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2" name="Freccia a destra 11"/>
          <p:cNvSpPr/>
          <p:nvPr/>
        </p:nvSpPr>
        <p:spPr>
          <a:xfrm rot="20793950">
            <a:off x="5004048" y="1280756"/>
            <a:ext cx="432048" cy="197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923928" y="2173673"/>
            <a:ext cx="5076056" cy="60016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9C294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«…giungono in sala i colleghi urologi e si conviene </a:t>
            </a:r>
            <a:r>
              <a:rPr lang="it-IT" sz="1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multidisciplinarmente</a:t>
            </a:r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chiamare il collega radiologo Dott. Cernic per la puntura eco-guidata della raccolta </a:t>
            </a:r>
            <a:r>
              <a:rPr lang="it-IT" sz="1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presacrale</a:t>
            </a:r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non appare facilmente riconoscibile ed individuabile al tavolo operatorio...»</a:t>
            </a:r>
          </a:p>
        </p:txBody>
      </p:sp>
      <p:sp>
        <p:nvSpPr>
          <p:cNvPr id="14" name="Freccia a destra 13"/>
          <p:cNvSpPr/>
          <p:nvPr/>
        </p:nvSpPr>
        <p:spPr>
          <a:xfrm rot="5248400">
            <a:off x="6341478" y="1799698"/>
            <a:ext cx="432048" cy="197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0"/>
          <a:stretch/>
        </p:blipFill>
        <p:spPr>
          <a:xfrm>
            <a:off x="3927421" y="2955400"/>
            <a:ext cx="1396807" cy="1719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87" y="2955400"/>
            <a:ext cx="1765746" cy="184061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7"/>
          <a:stretch/>
        </p:blipFill>
        <p:spPr>
          <a:xfrm>
            <a:off x="5437627" y="3917309"/>
            <a:ext cx="1724297" cy="116422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7" b="9416"/>
          <a:stretch/>
        </p:blipFill>
        <p:spPr>
          <a:xfrm>
            <a:off x="5381929" y="2809237"/>
            <a:ext cx="1835695" cy="104034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9" name="Freccia circolare a destra 18"/>
          <p:cNvSpPr/>
          <p:nvPr/>
        </p:nvSpPr>
        <p:spPr>
          <a:xfrm rot="20879552">
            <a:off x="3312498" y="2714893"/>
            <a:ext cx="466869" cy="8307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9"/>
            <a:ext cx="1800200" cy="31284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624" y="145002"/>
            <a:ext cx="6768752" cy="47180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MISCELLANEA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24" y="109146"/>
            <a:ext cx="2523366" cy="199870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8" b="9786"/>
          <a:stretch/>
        </p:blipFill>
        <p:spPr>
          <a:xfrm>
            <a:off x="5728923" y="2520004"/>
            <a:ext cx="2219842" cy="192410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r="2536" b="4866"/>
          <a:stretch/>
        </p:blipFill>
        <p:spPr>
          <a:xfrm>
            <a:off x="584562" y="2304242"/>
            <a:ext cx="2421046" cy="197037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552471" y="4276357"/>
            <a:ext cx="224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Drenaggio pancreatico trans-gastrico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 r="19178"/>
          <a:stretch/>
        </p:blipFill>
        <p:spPr>
          <a:xfrm>
            <a:off x="3113620" y="1046950"/>
            <a:ext cx="2394484" cy="194543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3116860" y="3058596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Drenaggio retroperitoneale trans-epatico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483944" y="2077994"/>
            <a:ext cx="242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Drenaggio raccolta trans-intestinale (m. </a:t>
            </a:r>
            <a:r>
              <a:rPr lang="it-IT" altLang="it-IT" sz="1200" dirty="0" err="1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</a:t>
            </a:r>
            <a:r>
              <a:rPr lang="it-IT" altLang="it-IT" sz="1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728923" y="441935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Drenaggio renale trans-epatico (ascesso rene)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" y="181791"/>
            <a:ext cx="2144094" cy="1813895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817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9"/>
            <a:ext cx="1800200" cy="31284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F871383-B2E7-11EF-2398-A19C1894E3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7148" y="2459309"/>
            <a:ext cx="3586412" cy="1701554"/>
          </a:xfrm>
          <a:noFill/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Sanguinamenti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Perforazioni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PNX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Batteriemie / shock settico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44A4C5D-BF81-1FF9-B407-F8600A6A05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r="23008"/>
          <a:stretch/>
        </p:blipFill>
        <p:spPr>
          <a:xfrm>
            <a:off x="4399955" y="1447821"/>
            <a:ext cx="1201815" cy="2118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6A9843B-76FB-D478-E322-53DF2AAED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58" y="3877222"/>
            <a:ext cx="1595263" cy="792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45002"/>
            <a:ext cx="6768752" cy="4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600" b="1" kern="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COMPLICANZE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8" y="674490"/>
            <a:ext cx="3240000" cy="1572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2" y="666690"/>
            <a:ext cx="2862599" cy="4214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98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9"/>
            <a:ext cx="1800200" cy="31284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399A2B4-4D99-CEE2-6A74-F7EB40FDAE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1734" y="699542"/>
            <a:ext cx="6074480" cy="3600400"/>
          </a:xfrm>
          <a:noFill/>
        </p:spPr>
        <p:txBody>
          <a:bodyPr/>
          <a:lstStyle/>
          <a:p>
            <a:pPr algn="l"/>
            <a:r>
              <a:rPr lang="it-IT" sz="24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PARADOX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interventional</a:t>
            </a:r>
            <a:r>
              <a:rPr lang="it-IT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radiology-related</a:t>
            </a:r>
            <a:r>
              <a:rPr lang="it-IT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sepsis</a:t>
            </a: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Drainage number increasing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Extremely compromised patients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Drainage management 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it-IT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washes with 5-10 cc of saline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Prolonged antibiotic coverage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 if</a:t>
            </a:r>
            <a:r>
              <a:rPr lang="it-IT" sz="1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 resolved or markedly reduced on CT or US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clinical improvement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Drainage &lt;10 cc/day</a:t>
            </a:r>
            <a:endParaRPr lang="it-IT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423B977-AB36-7A75-0715-E3DE02ADE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274" y="1940083"/>
            <a:ext cx="3115855" cy="7880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BF92148-E1E5-540D-EE0F-6F9DA3A09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2623410"/>
            <a:ext cx="1701816" cy="106656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45002"/>
            <a:ext cx="6768752" cy="4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600" b="1" kern="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COMPLICANZE</a:t>
            </a:r>
          </a:p>
        </p:txBody>
      </p:sp>
    </p:spTree>
    <p:extLst>
      <p:ext uri="{BB962C8B-B14F-4D97-AF65-F5344CB8AC3E}">
        <p14:creationId xmlns:p14="http://schemas.microsoft.com/office/powerpoint/2010/main" val="18609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9"/>
            <a:ext cx="1800200" cy="31284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4CB6D2BA-D177-F82C-11E4-D87B05EF51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624" y="932847"/>
            <a:ext cx="7560840" cy="3672408"/>
          </a:xfrm>
          <a:noFill/>
        </p:spPr>
        <p:txBody>
          <a:bodyPr/>
          <a:lstStyle/>
          <a:p>
            <a:pPr marL="285750" indent="-285750" algn="just" eaLnBrk="1" hangingPunct="1">
              <a:lnSpc>
                <a:spcPts val="25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tabLst>
                <a:tab pos="360363" algn="l"/>
                <a:tab pos="536575" algn="l"/>
              </a:tabLst>
            </a:pP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Metodica mini-invasiva 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obiettivo eliminare necessità di laparotomie</a:t>
            </a:r>
            <a:endParaRPr lang="it-IT" altLang="it-IT" sz="1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lnSpc>
                <a:spcPts val="25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tabLst>
                <a:tab pos="360363" algn="l"/>
                <a:tab pos="536575" algn="l"/>
              </a:tabLst>
            </a:pP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Mandatoria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pazienti settici</a:t>
            </a:r>
          </a:p>
          <a:p>
            <a:pPr marL="285750" indent="-285750" algn="just" eaLnBrk="1" hangingPunct="1">
              <a:lnSpc>
                <a:spcPts val="25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tabLst>
                <a:tab pos="360363" algn="l"/>
                <a:tab pos="536575" algn="l"/>
              </a:tabLst>
            </a:pP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Ottimi risultati terapeutici in particolare in associazione con antibiotici</a:t>
            </a:r>
          </a:p>
          <a:p>
            <a:pPr marL="285750" indent="-285750" algn="just" eaLnBrk="1" hangingPunct="1">
              <a:lnSpc>
                <a:spcPts val="25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tabLst>
                <a:tab pos="360363" algn="l"/>
                <a:tab pos="536575" algn="l"/>
              </a:tabLst>
            </a:pPr>
            <a:r>
              <a:rPr lang="it-IT" altLang="it-IT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Possibile anche in casi apparentemente complessi 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(assenza approccio per sovrapposizioni, contenuto denso)</a:t>
            </a:r>
          </a:p>
          <a:p>
            <a:pPr marL="285750" indent="-285750" algn="just" eaLnBrk="1" hangingPunct="1">
              <a:lnSpc>
                <a:spcPts val="25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tabLst>
                <a:tab pos="360363" algn="l"/>
                <a:tab pos="536575" algn="l"/>
              </a:tabLst>
            </a:pP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Modifiche decubito, idro-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pneumodissezioni</a:t>
            </a:r>
            <a:endParaRPr lang="it-IT" altLang="it-IT" sz="1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lnSpc>
                <a:spcPts val="25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tabLst>
                <a:tab pos="360363" algn="l"/>
                <a:tab pos="536575" algn="l"/>
              </a:tabLst>
            </a:pP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 di approccio alternative (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transglutea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transparenchimale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attraverso anse, transvaginale,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transrettale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intraoperatoria)</a:t>
            </a:r>
          </a:p>
          <a:p>
            <a:pPr marL="285750" indent="-285750" algn="just" eaLnBrk="1" hangingPunct="1">
              <a:lnSpc>
                <a:spcPts val="25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tabLst>
                <a:tab pos="360363" algn="l"/>
                <a:tab pos="536575" algn="l"/>
              </a:tabLst>
            </a:pP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Necessaria esperienza</a:t>
            </a:r>
            <a:endParaRPr lang="en-US" altLang="it-IT" sz="1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lnSpc>
                <a:spcPts val="25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tabLst>
                <a:tab pos="360363" algn="l"/>
                <a:tab pos="536575" algn="l"/>
              </a:tabLst>
            </a:pP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Tasso complicanze estremamente basso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45002"/>
            <a:ext cx="6768752" cy="4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600" b="1" kern="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37362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673929" cy="51435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92080" y="2156252"/>
            <a:ext cx="205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8459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9"/>
            <a:ext cx="1764212" cy="3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9"/>
            <a:ext cx="1800200" cy="3128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647E69-FF87-CF46-9D5E-A16EFDEAD8F3}"/>
              </a:ext>
            </a:extLst>
          </p:cNvPr>
          <p:cNvSpPr txBox="1"/>
          <p:nvPr/>
        </p:nvSpPr>
        <p:spPr>
          <a:xfrm>
            <a:off x="1271587" y="1923678"/>
            <a:ext cx="66008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sottoscritto CERNIC STEFANO</a:t>
            </a:r>
          </a:p>
          <a:p>
            <a:pPr algn="ctr"/>
            <a:endParaRPr lang="it-IT" sz="1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DICHIARA</a:t>
            </a:r>
          </a:p>
          <a:p>
            <a:pPr algn="ctr"/>
            <a:endParaRPr lang="it-IT" sz="1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nell’ultimo biennio NON ha avuto rapporti di finanziamento con soggetti portatori di interessi commerciali in campo sanitario</a:t>
            </a:r>
          </a:p>
        </p:txBody>
      </p:sp>
    </p:spTree>
    <p:extLst>
      <p:ext uri="{BB962C8B-B14F-4D97-AF65-F5344CB8AC3E}">
        <p14:creationId xmlns:p14="http://schemas.microsoft.com/office/powerpoint/2010/main" val="35087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83266" y="145002"/>
            <a:ext cx="3132348" cy="47180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RACCOLTE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B7A6603-6B6D-A71A-3A55-E77431280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3086" r="24898" b="13086"/>
          <a:stretch/>
        </p:blipFill>
        <p:spPr>
          <a:xfrm>
            <a:off x="5369614" y="915566"/>
            <a:ext cx="1692000" cy="18000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3CAFB94-7E4B-6F45-688D-3B2E82BDF1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23422" r="8020" b="13087"/>
          <a:stretch/>
        </p:blipFill>
        <p:spPr>
          <a:xfrm>
            <a:off x="7050977" y="915566"/>
            <a:ext cx="1985519" cy="18000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E6C48E7-02BE-EC97-2920-568F9A5005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0" t="4228" r="11536" b="42239"/>
          <a:stretch/>
        </p:blipFill>
        <p:spPr>
          <a:xfrm>
            <a:off x="7061614" y="2686593"/>
            <a:ext cx="1974882" cy="188174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31D522F-DA76-B09A-668A-EC6F44B89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4227" r="34353" b="38188"/>
          <a:stretch/>
        </p:blipFill>
        <p:spPr>
          <a:xfrm>
            <a:off x="5372147" y="2686592"/>
            <a:ext cx="1717555" cy="18817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012EA3A1-6E83-5124-E09F-47A07B6CAF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528" y="771550"/>
            <a:ext cx="4824536" cy="3639620"/>
          </a:xfrm>
          <a:noFill/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Accumuli fluidi </a:t>
            </a:r>
            <a:r>
              <a:rPr lang="it-IT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ipodensi</a:t>
            </a: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addominali / pelvici / toracici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Possono presentare un </a:t>
            </a:r>
            <a:r>
              <a:rPr lang="it-IT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periferico ad anello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Sepimenti o porzioni più dense all’interno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 e Laboratorio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alt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Drenaggio radiologico </a:t>
            </a: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efficace, molto utilizzato (</a:t>
            </a:r>
            <a:r>
              <a:rPr lang="it-IT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tp</a:t>
            </a: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standard), complicanze trascurabili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Serve un accesso percutaneo «sicuro»</a:t>
            </a:r>
            <a:endParaRPr lang="it-IT" altLang="it-IT" sz="2000" dirty="0">
              <a:solidFill>
                <a:srgbClr val="66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4852778"/>
            <a:ext cx="1791102" cy="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2CC78-2221-55AD-A21A-5ED73919E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82770BC-236B-792E-1B49-BD0C6A80E4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137" y="699542"/>
            <a:ext cx="5760640" cy="3793257"/>
          </a:xfrm>
          <a:noFill/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Procedura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minimamente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invasiva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anestesia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locale)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Permette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evacuare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mantenendo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l’integrità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parete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finalità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diagnostiche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mirate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preclude la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chirurgia</a:t>
            </a:r>
            <a:endParaRPr lang="en-US" alt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Riduce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l’ospedalizzazione</a:t>
            </a:r>
            <a:endParaRPr lang="en-US" alt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radiologica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ecografica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it-IT" sz="20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complessità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raccolta</a:t>
            </a: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8-12F (2.67-4 mm)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F1AD67-B8DF-448A-CD9B-FB5DD4578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25" y="162789"/>
            <a:ext cx="1296144" cy="12903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4852778"/>
            <a:ext cx="1800200" cy="312840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33626"/>
            <a:ext cx="6624736" cy="4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600" b="1" kern="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DRENAGGIO RADIOLOGICO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1471"/>
            <a:ext cx="1811978" cy="191732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coletta eco">
            <a:hlinkClick r:id="" action="ppaction://media"/>
            <a:extLst>
              <a:ext uri="{FF2B5EF4-FFF2-40B4-BE49-F238E27FC236}">
                <a16:creationId xmlns:a16="http://schemas.microsoft.com/office/drawing/2014/main" id="{EC46F16D-7DFD-80C6-B9BF-840C832C3D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10521" t="13717" b="10885"/>
          <a:stretch/>
        </p:blipFill>
        <p:spPr>
          <a:xfrm>
            <a:off x="5983002" y="1438024"/>
            <a:ext cx="2362571" cy="161131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FD8D2A5-1EEE-4108-AF4B-2A1B9EC2C1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766">
            <a:off x="5247242" y="4034015"/>
            <a:ext cx="1673852" cy="77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20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300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8"/>
            <a:ext cx="1791102" cy="3112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77C0B72-6B29-57E1-4F25-149DB5754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2919671"/>
            <a:ext cx="3706501" cy="172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E024C30-EA91-0BBC-6DF3-F9A483A14723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67932"/>
            <a:ext cx="5328592" cy="1434267"/>
          </a:xfrm>
          <a:prstGeom prst="rect">
            <a:avLst/>
          </a:prstGeom>
        </p:spPr>
        <p:txBody>
          <a:bodyPr vert="horz" lIns="68572" tIns="34286" rIns="68572" bIns="34286" rtlCol="0">
            <a:noAutofit/>
          </a:bodyPr>
          <a:lstStyle>
            <a:lvl1pPr marL="28342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6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842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977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11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25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388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525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66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The American College of Radiology has reported an 80% success rate for CT-guided percutaneous abscess drainage, with success defined as complete drainage with </a:t>
            </a:r>
            <a:r>
              <a:rPr lang="it-IT" sz="1600" dirty="0">
                <a:solidFill>
                  <a:schemeClr val="bg1"/>
                </a:solidFill>
              </a:rPr>
              <a:t>no </a:t>
            </a:r>
            <a:r>
              <a:rPr lang="it-IT" sz="1600" dirty="0" err="1">
                <a:solidFill>
                  <a:schemeClr val="bg1"/>
                </a:solidFill>
              </a:rPr>
              <a:t>further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procedures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required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  <a:endParaRPr lang="it-IT" alt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FF2376B-2ACC-24F9-BF93-B5EDB4FCCA34}"/>
              </a:ext>
            </a:extLst>
          </p:cNvPr>
          <p:cNvSpPr txBox="1">
            <a:spLocks noChangeArrowheads="1"/>
          </p:cNvSpPr>
          <p:nvPr/>
        </p:nvSpPr>
        <p:spPr>
          <a:xfrm>
            <a:off x="35496" y="2898896"/>
            <a:ext cx="5112568" cy="1682278"/>
          </a:xfrm>
          <a:prstGeom prst="rect">
            <a:avLst/>
          </a:prstGeom>
        </p:spPr>
        <p:txBody>
          <a:bodyPr vert="horz" lIns="68572" tIns="34286" rIns="68572" bIns="34286" rtlCol="0">
            <a:noAutofit/>
          </a:bodyPr>
          <a:lstStyle>
            <a:lvl1pPr marL="28342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6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842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977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11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25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388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525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66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high technical success rate (~ 100%)</a:t>
            </a:r>
          </a:p>
          <a:p>
            <a:pPr>
              <a:lnSpc>
                <a:spcPts val="1300"/>
              </a:lnSpc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of drainage alone </a:t>
            </a: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88%</a:t>
            </a:r>
          </a:p>
          <a:p>
            <a:pPr>
              <a:lnSpc>
                <a:spcPts val="1300"/>
              </a:lnSpc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antibiotic therapy management (Therapy modified in 30% of cases based on culture)</a:t>
            </a:r>
          </a:p>
          <a:p>
            <a:pPr>
              <a:lnSpc>
                <a:spcPts val="1300"/>
              </a:lnSpc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Cure rate </a:t>
            </a: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94% (combined therapy)</a:t>
            </a:r>
          </a:p>
          <a:p>
            <a:pPr>
              <a:lnSpc>
                <a:spcPts val="1300"/>
              </a:lnSpc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Extremely low complication rate</a:t>
            </a:r>
            <a:endParaRPr lang="it-IT" altLang="it-IT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624" y="145002"/>
            <a:ext cx="6768752" cy="47180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IMPATTO TERAPEUTICO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1768230"/>
            <a:ext cx="3723729" cy="937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4852778"/>
            <a:ext cx="1791105" cy="311259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012EA3A1-6E83-5124-E09F-47A07B6CAF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6095" y="867859"/>
            <a:ext cx="8411810" cy="420993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COMPLESSITA’ TECNICA </a:t>
            </a: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20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APPARENTE</a:t>
            </a: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ASSENZA DI UN ACCESSO PERCUTANEO 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624" y="145002"/>
            <a:ext cx="6768752" cy="47180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IN CHE SENSO IMPOSSIBILI?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4066168-2802-274D-BD12-8F2CCF75D6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1946" r="8657" b="17516"/>
          <a:stretch/>
        </p:blipFill>
        <p:spPr>
          <a:xfrm>
            <a:off x="755576" y="3124711"/>
            <a:ext cx="2219122" cy="168488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176F7F8-7C6A-62B2-BD67-C5464437F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2795823"/>
            <a:ext cx="3078579" cy="117133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rcRect l="3469" b="7570"/>
          <a:stretch>
            <a:fillRect/>
          </a:stretch>
        </p:blipFill>
        <p:spPr>
          <a:xfrm>
            <a:off x="2187391" y="1347614"/>
            <a:ext cx="1791105" cy="174232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3" name="Picture 2" descr="C:\Users\ors047\Desktop\Lezioni studenti IV anno\foto\drenaggio pleurico\TC empiema.jpg">
            <a:extLst>
              <a:ext uri="{FF2B5EF4-FFF2-40B4-BE49-F238E27FC236}">
                <a16:creationId xmlns:a16="http://schemas.microsoft.com/office/drawing/2014/main" id="{B2751939-E19D-4366-2179-D7E4A49D5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7" t="10238" r="-1" b="9155"/>
          <a:stretch/>
        </p:blipFill>
        <p:spPr bwMode="auto">
          <a:xfrm>
            <a:off x="3993583" y="3143734"/>
            <a:ext cx="1589363" cy="178847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15866" r="6765" b="14127"/>
          <a:stretch/>
        </p:blipFill>
        <p:spPr>
          <a:xfrm>
            <a:off x="93929" y="1436965"/>
            <a:ext cx="1800200" cy="151216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4" b="18215"/>
          <a:stretch/>
        </p:blipFill>
        <p:spPr>
          <a:xfrm>
            <a:off x="4283968" y="1409943"/>
            <a:ext cx="2350384" cy="148874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Immagine 7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8E2042B6-257B-000E-99E8-30AAE735C5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97" y="4252454"/>
            <a:ext cx="2597535" cy="67975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Immagine 12" descr="Immagine che contiene testo, Carattere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531FF5B7-14F8-2DE8-1862-93315BF7CC7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2"/>
          <a:stretch/>
        </p:blipFill>
        <p:spPr>
          <a:xfrm>
            <a:off x="3829966" y="4876006"/>
            <a:ext cx="2031855" cy="17211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785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4852779"/>
            <a:ext cx="1800201" cy="31284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624" y="145002"/>
            <a:ext cx="6768752" cy="47180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8585E0-08EF-AF8B-364A-CF276E5DA040}"/>
              </a:ext>
            </a:extLst>
          </p:cNvPr>
          <p:cNvSpPr txBox="1">
            <a:spLocks noChangeArrowheads="1"/>
          </p:cNvSpPr>
          <p:nvPr/>
        </p:nvSpPr>
        <p:spPr>
          <a:xfrm>
            <a:off x="-31386" y="3494482"/>
            <a:ext cx="4891418" cy="1237507"/>
          </a:xfrm>
          <a:prstGeom prst="rect">
            <a:avLst/>
          </a:prstGeom>
        </p:spPr>
        <p:txBody>
          <a:bodyPr vert="horz" lIns="68572" tIns="34286" rIns="68572" bIns="34286" rtlCol="0">
            <a:noAutofit/>
          </a:bodyPr>
          <a:lstStyle>
            <a:lvl1pPr marL="28342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6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842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977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11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25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388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525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66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alt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Maschio</a:t>
            </a:r>
            <a:r>
              <a:rPr lang="en-US" alt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62 aa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Pseudocisti</a:t>
            </a:r>
            <a:r>
              <a:rPr lang="en-US" alt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pancreatica</a:t>
            </a:r>
            <a:endParaRPr lang="en-US" altLang="it-IT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Ricostruzioni MPR </a:t>
            </a:r>
            <a:r>
              <a:rPr lang="it-IT" altLang="it-IT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drenaggio obliquo</a:t>
            </a:r>
            <a:endParaRPr lang="it-IT" altLang="it-IT" dirty="0">
              <a:solidFill>
                <a:srgbClr val="66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85163" y="936196"/>
            <a:ext cx="2378491" cy="231939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347614"/>
            <a:ext cx="3024336" cy="29298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61994"/>
            <a:ext cx="2162818" cy="204307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161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124"/>
            <a:ext cx="1800200" cy="31284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624" y="145002"/>
            <a:ext cx="6768752" cy="47180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8585E0-08EF-AF8B-364A-CF276E5DA040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2887624"/>
            <a:ext cx="3914814" cy="1963573"/>
          </a:xfrm>
          <a:prstGeom prst="rect">
            <a:avLst/>
          </a:prstGeom>
        </p:spPr>
        <p:txBody>
          <a:bodyPr vert="horz" lIns="68572" tIns="34286" rIns="68572" bIns="34286" rtlCol="0">
            <a:noAutofit/>
          </a:bodyPr>
          <a:lstStyle>
            <a:lvl1pPr marL="28342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6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842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977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11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25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388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525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66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Donna, 77 aa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Peritonite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focale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perforazione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colon;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sottoposta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colectomia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totale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ileostomia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terminale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Deiscenza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ferita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chirurgica</a:t>
            </a:r>
            <a:endParaRPr lang="en-US" altLang="it-IT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Approccio </a:t>
            </a:r>
            <a:r>
              <a:rPr lang="it-IT" altLang="it-IT" sz="1400" dirty="0" err="1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parasacrale</a:t>
            </a:r>
            <a:r>
              <a:rPr lang="it-IT" altLang="it-IT" sz="14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7516" r="14563" b="18993"/>
          <a:stretch/>
        </p:blipFill>
        <p:spPr>
          <a:xfrm>
            <a:off x="328560" y="745848"/>
            <a:ext cx="1963511" cy="183545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11610" r="20469" b="5704"/>
          <a:stretch/>
        </p:blipFill>
        <p:spPr>
          <a:xfrm>
            <a:off x="2555776" y="676659"/>
            <a:ext cx="1687598" cy="248698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21946" r="10133" b="14563"/>
          <a:stretch/>
        </p:blipFill>
        <p:spPr>
          <a:xfrm>
            <a:off x="5004048" y="789054"/>
            <a:ext cx="1959070" cy="16200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t="20469" r="10133" b="16039"/>
          <a:stretch/>
        </p:blipFill>
        <p:spPr>
          <a:xfrm>
            <a:off x="7092280" y="741076"/>
            <a:ext cx="1883721" cy="16200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19391" r="9907" b="18908"/>
          <a:stretch/>
        </p:blipFill>
        <p:spPr>
          <a:xfrm>
            <a:off x="4134205" y="2949845"/>
            <a:ext cx="2365747" cy="176055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0469" r="8657" b="21946"/>
          <a:stretch/>
        </p:blipFill>
        <p:spPr>
          <a:xfrm>
            <a:off x="6499953" y="2949844"/>
            <a:ext cx="2444908" cy="176576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702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56261"/>
            <a:ext cx="9144000" cy="307777"/>
          </a:xfrm>
          <a:prstGeom prst="rect">
            <a:avLst/>
          </a:prstGeom>
          <a:solidFill>
            <a:srgbClr val="79A6AC"/>
          </a:solidFill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2778"/>
            <a:ext cx="827584" cy="311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52779"/>
            <a:ext cx="1800200" cy="31284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C525E73-2525-9F6E-7E1D-9EE23464F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624" y="145002"/>
            <a:ext cx="6768752" cy="47180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3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2" b="13467"/>
          <a:stretch/>
        </p:blipFill>
        <p:spPr>
          <a:xfrm>
            <a:off x="171952" y="683785"/>
            <a:ext cx="2160000" cy="158417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b="16800"/>
          <a:stretch/>
        </p:blipFill>
        <p:spPr>
          <a:xfrm>
            <a:off x="107624" y="2499742"/>
            <a:ext cx="2160000" cy="144016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7" b="10801"/>
          <a:stretch/>
        </p:blipFill>
        <p:spPr>
          <a:xfrm>
            <a:off x="2429516" y="915566"/>
            <a:ext cx="2160000" cy="158417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b="14435"/>
          <a:stretch/>
        </p:blipFill>
        <p:spPr>
          <a:xfrm>
            <a:off x="2472766" y="2624275"/>
            <a:ext cx="2160000" cy="144016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3" b="10626"/>
          <a:stretch/>
        </p:blipFill>
        <p:spPr>
          <a:xfrm>
            <a:off x="4699402" y="764449"/>
            <a:ext cx="2160000" cy="158417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5" b="6562"/>
          <a:stretch/>
        </p:blipFill>
        <p:spPr>
          <a:xfrm>
            <a:off x="4716442" y="2513274"/>
            <a:ext cx="2160000" cy="144854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8657" r="16040" b="18992"/>
          <a:stretch/>
        </p:blipFill>
        <p:spPr>
          <a:xfrm>
            <a:off x="6944644" y="1268539"/>
            <a:ext cx="2133623" cy="217807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B48585E0-08EF-AF8B-364A-CF276E5DA040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098347"/>
            <a:ext cx="4752528" cy="734113"/>
          </a:xfrm>
          <a:prstGeom prst="rect">
            <a:avLst/>
          </a:prstGeom>
        </p:spPr>
        <p:txBody>
          <a:bodyPr vert="horz" lIns="68572" tIns="34286" rIns="68572" bIns="34286" rtlCol="0">
            <a:noAutofit/>
          </a:bodyPr>
          <a:lstStyle>
            <a:lvl1pPr marL="28342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6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842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977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115" indent="-283425" algn="l" defTabSz="914273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25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388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525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662" indent="-283425" algn="l" defTabSz="914273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Donna, 64 aa con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ascesso</a:t>
            </a:r>
            <a:r>
              <a:rPr lang="en-US" alt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peridiverticolare</a:t>
            </a:r>
            <a:endParaRPr lang="en-US" altLang="it-IT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it-IT" altLang="it-IT" sz="1400" dirty="0" err="1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idrodissezione</a:t>
            </a:r>
            <a:r>
              <a:rPr lang="it-IT" altLang="it-IT" sz="14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4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24755</TotalTime>
  <Words>508</Words>
  <Application>Microsoft Office PowerPoint</Application>
  <PresentationFormat>Presentazione su schermo (16:9)</PresentationFormat>
  <Paragraphs>99</Paragraphs>
  <Slides>16</Slides>
  <Notes>14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LE RACCOLTE</vt:lpstr>
      <vt:lpstr>Presentazione standard di PowerPoint</vt:lpstr>
      <vt:lpstr>IMPATTO TERAPEUTICO</vt:lpstr>
      <vt:lpstr>... IN CHE SENSO IMPOSSIBILI?</vt:lpstr>
      <vt:lpstr>CASO 1</vt:lpstr>
      <vt:lpstr>CASO 2</vt:lpstr>
      <vt:lpstr>CASO 3</vt:lpstr>
      <vt:lpstr>CASO 4</vt:lpstr>
      <vt:lpstr>MISCELLANEA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 C.</dc:creator>
  <cp:lastModifiedBy>CERNIC STEFANO</cp:lastModifiedBy>
  <cp:revision>925</cp:revision>
  <dcterms:created xsi:type="dcterms:W3CDTF">2006-11-03T10:16:52Z</dcterms:created>
  <dcterms:modified xsi:type="dcterms:W3CDTF">2025-10-14T10:10:31Z</dcterms:modified>
</cp:coreProperties>
</file>